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4" r:id="rId1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9" Type="http://schemas.openxmlformats.org/officeDocument/2006/relationships/slide" Target="slides/slide3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E983C201-E53C-E7D1-5780-92D17EC044A0}"/>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1" i="1" u="none" strike="noStrike" kern="1200" cap="none" spc="0" normalizeH="0" baseline="0" noProof="0">
                <a:ln>
                  <a:noFill/>
                </a:ln>
                <a:solidFill>
                  <a:srgbClr val="FFFF00"/>
                </a:solidFill>
                <a:effectLst/>
                <a:uLnTx/>
                <a:uFillTx/>
                <a:latin typeface="Arial"/>
                <a:ea typeface="+mn-ea"/>
                <a:cs typeface="+mn-cs"/>
              </a:rPr>
              <a:t>Ch 6-</a:t>
            </a:r>
          </a:p>
        </p:txBody>
      </p:sp>
      <p:sp>
        <p:nvSpPr>
          <p:cNvPr id="3" name="灯片编号占位符 5">
            <a:extLst>
              <a:ext uri="{FF2B5EF4-FFF2-40B4-BE49-F238E27FC236}">
                <a16:creationId xmlns:a16="http://schemas.microsoft.com/office/drawing/2014/main" id="{EF39A2C4-407C-4B64-B459-DDB27672098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C1DF1A-D5A0-4B6E-B0C9-C08818925EB7}" type="slidenum">
              <a:rPr kumimoji="0" lang="en-US" altLang="en-US" sz="800" b="1" i="1" u="none" strike="noStrike" kern="1200" cap="none" spc="0" normalizeH="0" baseline="0" noProof="0" smtClean="0">
                <a:ln>
                  <a:noFill/>
                </a:ln>
                <a:solidFill>
                  <a:srgbClr val="FFFF00"/>
                </a:solidFill>
                <a:effectLst/>
                <a:uLnTx/>
                <a:uFillTx/>
                <a:latin typeface="Helvetica"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400" b="0"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9218" name="Rectangle 2">
            <a:extLst>
              <a:ext uri="{FF2B5EF4-FFF2-40B4-BE49-F238E27FC236}">
                <a16:creationId xmlns:a16="http://schemas.microsoft.com/office/drawing/2014/main" id="{B53608DD-E39E-26D5-8A12-67E3FDC41631}"/>
              </a:ext>
            </a:extLst>
          </p:cNvPr>
          <p:cNvSpPr>
            <a:spLocks noGrp="1" noChangeArrowheads="1"/>
          </p:cNvSpPr>
          <p:nvPr>
            <p:ph type="title"/>
          </p:nvPr>
        </p:nvSpPr>
        <p:spPr>
          <a:xfrm>
            <a:off x="685800" y="228600"/>
            <a:ext cx="7772400" cy="1371600"/>
          </a:xfrm>
          <a:solidFill>
            <a:srgbClr val="0000CC"/>
          </a:solidFill>
        </p:spPr>
        <p:txBody>
          <a:bodyPr/>
          <a:lstStyle/>
          <a:p>
            <a:r>
              <a:rPr lang="en-US" altLang="zh-CN">
                <a:ea typeface="宋体" panose="02010600030101010101" pitchFamily="2" charset="-122"/>
              </a:rPr>
              <a:t>What’s Your Knowledge?</a:t>
            </a:r>
            <a:br>
              <a:rPr lang="en-US" altLang="zh-CN">
                <a:ea typeface="宋体" panose="02010600030101010101" pitchFamily="2" charset="-122"/>
              </a:rPr>
            </a:br>
            <a:r>
              <a:rPr lang="en-US" altLang="zh-CN" sz="3200">
                <a:ea typeface="宋体" panose="02010600030101010101" pitchFamily="2" charset="-122"/>
              </a:rPr>
              <a:t>(T or F)</a:t>
            </a:r>
          </a:p>
        </p:txBody>
      </p:sp>
      <p:sp>
        <p:nvSpPr>
          <p:cNvPr id="9219" name="Rectangle 3">
            <a:extLst>
              <a:ext uri="{FF2B5EF4-FFF2-40B4-BE49-F238E27FC236}">
                <a16:creationId xmlns:a16="http://schemas.microsoft.com/office/drawing/2014/main" id="{F3E5C4FC-D09E-AE52-714B-CCE26A56833D}"/>
              </a:ext>
            </a:extLst>
          </p:cNvPr>
          <p:cNvSpPr>
            <a:spLocks noGrp="1" noChangeArrowheads="1"/>
          </p:cNvSpPr>
          <p:nvPr>
            <p:ph type="body" idx="1"/>
          </p:nvPr>
        </p:nvSpPr>
        <p:spPr>
          <a:xfrm>
            <a:off x="457200" y="1752600"/>
            <a:ext cx="8001000" cy="4876800"/>
          </a:xfrm>
        </p:spPr>
        <p:txBody>
          <a:bodyPr/>
          <a:lstStyle/>
          <a:p>
            <a:pPr marL="914400" lvl="1" indent="-457200">
              <a:lnSpc>
                <a:spcPct val="90000"/>
              </a:lnSpc>
              <a:buClr>
                <a:srgbClr val="FF9933"/>
              </a:buClr>
              <a:buFontTx/>
              <a:buAutoNum type="arabicPeriod"/>
            </a:pPr>
            <a:r>
              <a:rPr lang="en-US" altLang="zh-CN">
                <a:ea typeface="宋体" panose="02010600030101010101" pitchFamily="2" charset="-122"/>
              </a:rPr>
              <a:t>A critical limit is a measurable but simple and clearly written direction to take specific action.</a:t>
            </a:r>
          </a:p>
          <a:p>
            <a:pPr marL="914400" lvl="1" indent="-457200">
              <a:lnSpc>
                <a:spcPct val="90000"/>
              </a:lnSpc>
              <a:buClr>
                <a:srgbClr val="FF9933"/>
              </a:buClr>
              <a:buFontTx/>
              <a:buAutoNum type="arabicPeriod"/>
            </a:pPr>
            <a:r>
              <a:rPr lang="en-US" altLang="zh-CN">
                <a:ea typeface="宋体" panose="02010600030101010101" pitchFamily="2" charset="-122"/>
              </a:rPr>
              <a:t>A critical limit need not be established for each identified CCP.</a:t>
            </a:r>
          </a:p>
          <a:p>
            <a:pPr marL="914400" lvl="1" indent="-457200">
              <a:lnSpc>
                <a:spcPct val="90000"/>
              </a:lnSpc>
              <a:buClr>
                <a:srgbClr val="FF9933"/>
              </a:buClr>
              <a:buFontTx/>
              <a:buAutoNum type="arabicPeriod"/>
            </a:pPr>
            <a:r>
              <a:rPr lang="en-US" altLang="zh-CN">
                <a:ea typeface="宋体" panose="02010600030101010101" pitchFamily="2" charset="-122"/>
              </a:rPr>
              <a:t>Critical limits most used in child nutrition programs are related to time/ temperature.</a:t>
            </a:r>
          </a:p>
          <a:p>
            <a:pPr marL="914400" lvl="1" indent="-457200">
              <a:lnSpc>
                <a:spcPct val="90000"/>
              </a:lnSpc>
              <a:buClr>
                <a:srgbClr val="FF9933"/>
              </a:buClr>
              <a:buFontTx/>
              <a:buAutoNum type="arabicPeriod"/>
            </a:pPr>
            <a:r>
              <a:rPr lang="en-US" altLang="zh-CN">
                <a:ea typeface="宋体" panose="02010600030101010101" pitchFamily="2" charset="-122"/>
              </a:rPr>
              <a:t>Critical limits are based on scientific data, regulations and other information.</a:t>
            </a:r>
          </a:p>
          <a:p>
            <a:pPr marL="914400" lvl="1" indent="-457200">
              <a:lnSpc>
                <a:spcPct val="90000"/>
              </a:lnSpc>
              <a:buClr>
                <a:srgbClr val="FF9933"/>
              </a:buClr>
              <a:buFontTx/>
              <a:buAutoNum type="arabicPeriod"/>
            </a:pPr>
            <a:r>
              <a:rPr lang="en-US" altLang="zh-CN">
                <a:ea typeface="宋体" panose="02010600030101010101" pitchFamily="2" charset="-122"/>
              </a:rPr>
              <a:t>Critical limits must be appropriate for the food and equipment in your operation.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2"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